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NanumBarunGothic"/>
      <p:regular r:id="rId16"/>
    </p:embeddedFont>
    <p:embeddedFont>
      <p:font typeface="Noto Sans CJK KR Regular"/>
      <p:regular r:id="rId17"/>
    </p:embeddedFont>
    <p:embeddedFont>
      <p:font typeface="Noto Sans CJK KR Light"/>
      <p:regular r:id="rId18"/>
    </p:embeddedFont>
    <p:embeddedFont>
      <p:font typeface="Noto Sans CJK KR Bold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.fntdata" Type="http://schemas.openxmlformats.org/officeDocument/2006/relationships/font"/><Relationship Id="rId17" Target="fonts/font2.fntdata" Type="http://schemas.openxmlformats.org/officeDocument/2006/relationships/font"/><Relationship Id="rId18" Target="fonts/font3.fntdata" Type="http://schemas.openxmlformats.org/officeDocument/2006/relationships/font"/><Relationship Id="rId19" Target="fonts/font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1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1028700"/>
            <a:ext cx="18288000" cy="11607800"/>
          </a:xfrm>
          <a:prstGeom prst="rect">
            <a:avLst/>
          </a:prstGeom>
          <a:effectLst>
            <a:outerShdw dir="16020000" dist="178647" blurRad="1342904">
              <a:srgbClr val="000000">
                <a:alpha val="19000"/>
              </a:srgbClr>
            </a:outerShdw>
          </a:effectLst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1531600" y="8521700"/>
            <a:ext cx="2895600" cy="25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81100" y="3987800"/>
            <a:ext cx="698500" cy="101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443200" y="9702800"/>
            <a:ext cx="2755900" cy="3429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841500" y="3505200"/>
            <a:ext cx="11531600" cy="198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6000" b="false" i="false" u="none" strike="noStrike" spc="-100">
                <a:solidFill>
                  <a:srgbClr val="424835"/>
                </a:solidFill>
                <a:ea typeface="NanumBarunGothic"/>
              </a:rPr>
              <a:t>심층</a:t>
            </a:r>
            <a:r>
              <a:rPr lang="en-US" sz="60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6000" b="false" i="false" u="none" strike="noStrike" spc="-100">
                <a:solidFill>
                  <a:srgbClr val="424835"/>
                </a:solidFill>
                <a:ea typeface="NanumBarunGothic"/>
              </a:rPr>
              <a:t>강화학습을</a:t>
            </a:r>
            <a:r>
              <a:rPr lang="en-US" sz="60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6000" b="false" i="false" u="none" strike="noStrike" spc="-100">
                <a:solidFill>
                  <a:srgbClr val="424835"/>
                </a:solidFill>
                <a:ea typeface="NanumBarunGothic"/>
              </a:rPr>
              <a:t>이용한</a:t>
            </a:r>
            <a:r>
              <a:rPr lang="en-US" sz="6000" b="false" i="false" u="none" strike="noStrike" spc="-100">
                <a:solidFill>
                  <a:srgbClr val="424835"/>
                </a:solidFill>
                <a:latin typeface="NanumBarunGothic"/>
              </a:rPr>
              <a:t> A3C </a:t>
            </a:r>
            <a:r>
              <a:rPr lang="ko-KR" sz="6000" b="false" i="false" u="none" strike="noStrike" spc="-100">
                <a:solidFill>
                  <a:srgbClr val="424835"/>
                </a:solidFill>
                <a:ea typeface="NanumBarunGothic"/>
              </a:rPr>
              <a:t>기반의</a:t>
            </a:r>
          </a:p>
          <a:p>
            <a:pPr algn="l" lvl="0">
              <a:lnSpc>
                <a:spcPct val="99600"/>
              </a:lnSpc>
            </a:pPr>
            <a:r>
              <a:rPr lang="ko-KR" sz="6000" b="false" i="false" u="none" strike="noStrike" spc="-100">
                <a:solidFill>
                  <a:srgbClr val="424835"/>
                </a:solidFill>
                <a:ea typeface="NanumBarunGothic"/>
              </a:rPr>
              <a:t>자동</a:t>
            </a:r>
            <a:r>
              <a:rPr lang="en-US" sz="60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60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60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6000" b="false" i="false" u="none" strike="noStrike" spc="-100">
                <a:solidFill>
                  <a:srgbClr val="424835"/>
                </a:solidFill>
                <a:ea typeface="NanumBarunGothic"/>
              </a:rPr>
              <a:t>거래</a:t>
            </a:r>
            <a:r>
              <a:rPr lang="en-US" sz="60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6000" b="false" i="false" u="none" strike="noStrike" spc="-100">
                <a:solidFill>
                  <a:srgbClr val="424835"/>
                </a:solidFill>
                <a:ea typeface="NanumBarunGothic"/>
              </a:rPr>
              <a:t>시스템</a:t>
            </a:r>
            <a:r>
              <a:rPr lang="en-US" sz="60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6000" b="false" i="false" u="none" strike="noStrike" spc="-100">
                <a:solidFill>
                  <a:srgbClr val="424835"/>
                </a:solidFill>
                <a:ea typeface="NanumBarunGothic"/>
              </a:rPr>
              <a:t>구현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16100" y="5880100"/>
            <a:ext cx="7302500" cy="787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Implement</a:t>
            </a:r>
            <a:r>
              <a:rPr lang="en-US" sz="2300" b="false" i="false" u="none" strike="noStrike">
                <a:solidFill>
                  <a:srgbClr val="000000"/>
                </a:solidFill>
                <a:latin typeface="NanumBarunGothic"/>
              </a:rPr>
              <a:t>ation an Automated Stock Trading System </a:t>
            </a:r>
          </a:p>
          <a:p>
            <a:pPr algn="l" lvl="0">
              <a:lnSpc>
                <a:spcPct val="99600"/>
              </a:lnSpc>
            </a:pPr>
            <a:r>
              <a:rPr lang="en-US" sz="2300" b="false" i="false" u="none" strike="noStrike">
                <a:solidFill>
                  <a:srgbClr val="000000"/>
                </a:solidFill>
                <a:latin typeface="NanumBarunGothic"/>
              </a:rPr>
              <a:t>Using A3C and Deep Reinforcement Learning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95300" y="7378700"/>
            <a:ext cx="4711700" cy="1841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고수민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1, 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김성준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2, 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여의주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3, 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최민경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4, 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이규영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5</a:t>
            </a:r>
          </a:p>
          <a:p>
            <a:pPr algn="ct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1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동덕여자대학교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데이터사이언스전공</a:t>
            </a:r>
          </a:p>
          <a:p>
            <a:pPr algn="ct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2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한국방송통신대학교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컴퓨터과학과</a:t>
            </a:r>
          </a:p>
          <a:p>
            <a:pPr algn="ct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3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서울과학기술대학교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스마트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ICT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융합공학과</a:t>
            </a:r>
          </a:p>
          <a:p>
            <a:pPr algn="ct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4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서울여자대학교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경제학과</a:t>
            </a:r>
          </a:p>
          <a:p>
            <a:pPr algn="ct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5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한국과학기술원</a:t>
            </a:r>
            <a:r>
              <a:rPr lang="en-US" sz="2000" b="false" i="false" u="none" strike="noStrike">
                <a:solidFill>
                  <a:srgbClr val="000000"/>
                </a:solidFill>
                <a:latin typeface="Noto Sans CJK KR Regular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Noto Sans CJK KR Regular"/>
              </a:rPr>
              <a:t>정보보호대학원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5443200" y="9702800"/>
            <a:ext cx="2755900" cy="3429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832600" y="4457700"/>
            <a:ext cx="4622800" cy="1295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7300" b="false" i="false" u="none" strike="noStrike">
                <a:solidFill>
                  <a:srgbClr val="000000"/>
                </a:solidFill>
                <a:ea typeface="NanumBarunGothic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1028700"/>
            <a:ext cx="18288000" cy="11607800"/>
          </a:xfrm>
          <a:prstGeom prst="rect">
            <a:avLst/>
          </a:prstGeom>
          <a:effectLst>
            <a:outerShdw dir="16020000" dist="178647" blurRad="1342904">
              <a:srgbClr val="000000">
                <a:alpha val="19000"/>
              </a:srgbClr>
            </a:outerShdw>
          </a:effectLst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9791700" y="5969000"/>
            <a:ext cx="4826000" cy="25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3670300" y="5981700"/>
            <a:ext cx="48260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5214600" y="9677400"/>
            <a:ext cx="2755900" cy="3429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192000" y="4406900"/>
            <a:ext cx="6057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Light"/>
              </a:rPr>
              <a:t>5</a:t>
            </a:r>
          </a:p>
          <a:p>
            <a:pPr algn="ctr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실험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결과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121400" y="4356100"/>
            <a:ext cx="6057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Light"/>
              </a:rPr>
              <a:t>3</a:t>
            </a:r>
          </a:p>
          <a:p>
            <a:pPr algn="ctr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제안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모델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0800" y="4368800"/>
            <a:ext cx="60579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Light"/>
              </a:rPr>
              <a:t>1</a:t>
            </a:r>
          </a:p>
          <a:p>
            <a:pPr algn="ctr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배경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및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목적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096000" y="1866900"/>
            <a:ext cx="60833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목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차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800" y="5461000"/>
            <a:ext cx="60579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Light"/>
              </a:rPr>
              <a:t>2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 </a:t>
            </a:r>
          </a:p>
          <a:p>
            <a:pPr algn="ctr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개요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및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가설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설정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121400" y="5461000"/>
            <a:ext cx="60579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Light"/>
              </a:rPr>
              <a:t>4</a:t>
            </a:r>
          </a:p>
          <a:p>
            <a:pPr algn="ctr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방법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192000" y="5448300"/>
            <a:ext cx="6057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Light"/>
              </a:rPr>
              <a:t>6</a:t>
            </a:r>
          </a:p>
          <a:p>
            <a:pPr algn="ctr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결론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및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고찰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1689100"/>
            <a:ext cx="18288000" cy="7023100"/>
          </a:xfrm>
          <a:prstGeom prst="rect">
            <a:avLst/>
          </a:prstGeom>
          <a:effectLst>
            <a:outerShdw dir="5400000" dist="0" blurRad="491667">
              <a:srgbClr val="000000">
                <a:alpha val="19000"/>
              </a:srgbClr>
            </a:outerShdw>
          </a:effectLst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5626100" y="5194300"/>
            <a:ext cx="7023100" cy="25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5443200" y="9702800"/>
            <a:ext cx="2755900" cy="3429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9410700" y="2819400"/>
            <a:ext cx="7924800" cy="410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66000"/>
              </a:lnSpc>
              <a:buClr>
                <a:srgbClr val="424835"/>
              </a:buClr>
              <a:buFont typeface="Arial"/>
              <a:buChar char="●"/>
            </a:pP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AI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트레이딩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시스템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개발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: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본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연구의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주요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목적은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강화학습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기반의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AI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트레이딩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시스템을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개발하여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시장의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실시간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변동성에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효과적으로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대응할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있는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혁신적인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거래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전략을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구현하는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것이다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66000"/>
              </a:lnSpc>
              <a:buClr>
                <a:srgbClr val="424835"/>
              </a:buClr>
              <a:buFont typeface="Arial"/>
              <a:buChar char="●"/>
            </a:pP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 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사용자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경험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개선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: ChatGPT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를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활용한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사용자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상호작용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기능을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통해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투자자에게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맞춤형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정보를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제공하고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실시간으로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질문에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응답하여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보다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나은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투자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결정을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지원하는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것을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목표로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한다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66000"/>
              </a:lnSpc>
              <a:buClr>
                <a:srgbClr val="424835"/>
              </a:buClr>
              <a:buFont typeface="Arial"/>
              <a:buChar char="●"/>
            </a:pP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 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리스크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관리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및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수익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극대화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: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시스템은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변동성이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큰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시장에서도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안정적인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수익을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창출하고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리스크를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효과적으로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관리할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있도록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설계되었다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3700" y="2870200"/>
            <a:ext cx="7950200" cy="5765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66000"/>
              </a:lnSpc>
              <a:buClr>
                <a:srgbClr val="424835"/>
              </a:buClr>
              <a:buFont typeface="Arial"/>
              <a:buChar char="●"/>
            </a:pP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시장의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복잡성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: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시장은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다양한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요인에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의해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영향을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받으며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변동성이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크고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예측하기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어려운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특성을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가지고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있다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.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이러한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환경에서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투자자들은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신속하고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정확한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의사결정을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내리는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것이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필수적이다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66000"/>
              </a:lnSpc>
              <a:buClr>
                <a:srgbClr val="424835"/>
              </a:buClr>
              <a:buFont typeface="Arial"/>
              <a:buChar char="●"/>
            </a:pP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 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기존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기술의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한계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: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전통적인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기술적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분석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및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규칙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기반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시스템은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특정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패턴이나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규칙에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의존하기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때문에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변동성이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심한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시장에서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효과적인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대응이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어렵다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.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이로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인해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많은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투자자들이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손실을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경험하고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있다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66000"/>
              </a:lnSpc>
              <a:buClr>
                <a:srgbClr val="424835"/>
              </a:buClr>
              <a:buFont typeface="Arial"/>
              <a:buChar char="●"/>
            </a:pP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 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강화학습의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가능성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: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최근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강화학습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기술이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금융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분야에서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주목받고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있으며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실시간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데이터에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기반한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학습과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의사결정이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가능해졌다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.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특히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, A3C(Asynchronous Advantage Actor-Critic)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알고리즘은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복잡한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환경에서의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최적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행동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선택에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강점을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100" b="false" i="false" u="none" strike="noStrike" spc="-100">
                <a:solidFill>
                  <a:srgbClr val="424835"/>
                </a:solidFill>
                <a:ea typeface="NanumBarunGothic"/>
              </a:rPr>
              <a:t>보인다</a:t>
            </a:r>
            <a:r>
              <a:rPr lang="en-US" sz="21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96000" y="622300"/>
            <a:ext cx="60833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배경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및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목적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3100" y="2108200"/>
            <a:ext cx="79502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배경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52000" y="2108200"/>
            <a:ext cx="79248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목적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0800" y="1714500"/>
            <a:ext cx="18288000" cy="7023100"/>
          </a:xfrm>
          <a:prstGeom prst="rect">
            <a:avLst/>
          </a:prstGeom>
          <a:effectLst>
            <a:outerShdw dir="5400000" dist="0" blurRad="491667">
              <a:srgbClr val="000000">
                <a:alpha val="19000"/>
              </a:srgbClr>
            </a:outerShdw>
          </a:effectLst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5676900" y="5207000"/>
            <a:ext cx="7023100" cy="25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5443200" y="9702800"/>
            <a:ext cx="2755900" cy="3429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9753600" y="2209800"/>
            <a:ext cx="79375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가설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25400" y="2184400"/>
            <a:ext cx="92075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개요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96000" y="622300"/>
            <a:ext cx="60833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개요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및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가설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설정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9100" y="2819400"/>
            <a:ext cx="8547100" cy="4686300"/>
          </a:xfrm>
          <a:prstGeom prst="rect">
            <a:avLst/>
          </a:prstGeom>
        </p:spPr>
        <p:txBody>
          <a:bodyPr anchor="b" rtlCol="false" lIns="0" tIns="0" rIns="0" bIns="0"/>
          <a:lstStyle/>
          <a:p>
            <a:pPr algn="ctr" lvl="0">
              <a:lnSpc>
                <a:spcPct val="112880"/>
              </a:lnSpc>
            </a:pP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본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연구는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강화학습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기술을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활용하여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시장에서의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자동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거래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시스템을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개발하고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이를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통해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실시간으로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변동성에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적응할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있는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거래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전략을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구현하는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것을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목표로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한다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. A3C(Asynchronous Advantage Actor-Critic)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알고리즘을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기반으로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하여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주가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거래량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기술적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지표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등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다양한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시계열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데이터를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학습하고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최적의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매수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및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매도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시점을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판단한다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  <a:p>
            <a:pPr algn="ctr" lvl="0">
              <a:lnSpc>
                <a:spcPct val="112880"/>
              </a:lnSpc>
            </a:pP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또한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, ChatGPT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를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활용한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사용자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상호작용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기능을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통해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투자자에게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맞춤형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정보를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제공하고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포트폴리오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관리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및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리스크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관리를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지원한다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.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이를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통해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사용자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경험을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혁신적으로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개선하고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강화학습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기반의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AI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트레이딩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시스템이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실제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투자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환경에서의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유용성을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입증하고자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한다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23400" y="2692400"/>
            <a:ext cx="8636000" cy="538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778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가설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1: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강화학습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기반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AI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트레이딩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시스템은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기존의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기술적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분석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방법보다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높은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수익률을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기록할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것이다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. 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이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가설은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강화학습이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실시간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데이터에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기반하여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의사결정을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내릴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있는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능력을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통해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수익성을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극대화할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있음을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전제로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한다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3778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가설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2: A3C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알고리즘을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활용한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모델은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변동성이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큰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시장에서도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안정적인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거래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전략을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수립할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있다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. 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이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가설은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A3C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알고리즘이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시장의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변화에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적응하고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최적의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행동을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선택할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있는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능력에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기반한다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3778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가설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3: ChatGPT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기반의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사용자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상호작용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기능은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사용자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만족도를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높이고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의사결정의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정확성을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향상시킬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것이다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. 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이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가설은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사용자가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실시간으로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맞춤형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정보를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얻을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있는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경험이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투자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의사결정에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긍정적인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영향을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미친다는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것을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전제로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NanumBarunGothic"/>
              </a:rPr>
              <a:t>한다</a:t>
            </a:r>
            <a:r>
              <a:rPr lang="en-US" sz="24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1676400"/>
            <a:ext cx="183134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88500"/>
            <a:ext cx="183134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5207000" y="5664200"/>
            <a:ext cx="78740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04900" y="2032000"/>
            <a:ext cx="7073900" cy="72771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443200" y="9702800"/>
            <a:ext cx="2755900" cy="3429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6096000" y="622300"/>
            <a:ext cx="60833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제안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모델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34500" y="3848100"/>
            <a:ext cx="8915400" cy="2717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A3C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알고리즘은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Actor-Critic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구조를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통해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정책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기반과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가치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기반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방법론을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결합한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방식이다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 Actor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는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정책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네트워크를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통해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행동을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선택하며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, Critic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상태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-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행동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쌍의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가치를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평가하고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TD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오차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(Temporal Difference Error)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기반으로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정책을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개선한다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 A3C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알고리즘은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게임이나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로봇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제어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등에서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주로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사용되지만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이를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주가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예측에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적용하려면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시장의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특성을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반영한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최적화가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별도로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필요하다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1676400"/>
            <a:ext cx="183134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88500"/>
            <a:ext cx="183134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5207000" y="5664200"/>
            <a:ext cx="78740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3670300"/>
            <a:ext cx="8750300" cy="42291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328900" y="9766300"/>
            <a:ext cx="2755900" cy="3429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6096000" y="622300"/>
            <a:ext cx="60833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방법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20200" y="1879600"/>
            <a:ext cx="8915400" cy="7747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연구에서는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자동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거래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시스템의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성능을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최적화하기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위해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강화학습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(A3C)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활용한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반복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학습과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검증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과정을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거쳤다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채택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과정은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 </a:t>
            </a:r>
          </a:p>
          <a:p>
            <a:pPr algn="l" lvl="0">
              <a:lnSpc>
                <a:spcPct val="124499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다음과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같이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진행되었다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24499"/>
              </a:lnSpc>
              <a:buClr>
                <a:srgbClr val="424835"/>
              </a:buClr>
              <a:buFont typeface="Arial"/>
              <a:buChar char="●"/>
            </a:pP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 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데이터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입력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및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전처리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: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다양한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데이터를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수집한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이를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학습에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적합한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형태로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전처리하였다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24499"/>
              </a:lnSpc>
              <a:buClr>
                <a:srgbClr val="424835"/>
              </a:buClr>
              <a:buFont typeface="Arial"/>
              <a:buChar char="●"/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학습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: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전처리된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데이터를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바탕으로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A3C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학습시켰다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초기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단계에서는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성능을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빠르게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확인하기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위해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테스트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데이터를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사용하여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간단한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검증을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수행하였다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24499"/>
              </a:lnSpc>
              <a:buClr>
                <a:srgbClr val="424835"/>
              </a:buClr>
              <a:buFont typeface="Arial"/>
              <a:buChar char="●"/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검증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: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학습된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충분히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거래의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성능을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향상시킬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있는지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확인하기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위해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테스트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결과를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분석하였다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성능이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만족스럽지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않거나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개선이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필요한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경우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더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많은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데이터를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수집하거나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재학습하여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성능을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향상시켰다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24499"/>
              </a:lnSpc>
              <a:buClr>
                <a:srgbClr val="424835"/>
              </a:buClr>
              <a:buFont typeface="Arial"/>
              <a:buChar char="●"/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채택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: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학습과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검증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과정을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반복한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최종적으로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성능이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우수한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채택하였다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이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모델은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실제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자동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거래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시스템에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적용될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있도록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설계되었다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1676400"/>
            <a:ext cx="183134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88500"/>
            <a:ext cx="183134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5207000" y="5664200"/>
            <a:ext cx="78740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346200" y="1739900"/>
            <a:ext cx="6934200" cy="7772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290800" y="9766300"/>
            <a:ext cx="2755900" cy="3429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6096000" y="622300"/>
            <a:ext cx="60833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방법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69400" y="1866900"/>
            <a:ext cx="8928100" cy="7620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06240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본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연구에서는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예측을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위해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다양한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시계열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데이터를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사용하였다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데이터는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다음과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같다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06240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및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거래량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데이터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: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현재가와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당일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거래량을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포함한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기본적인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시장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데이터를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사용하였다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06240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이동평균선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(SMA)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및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거래량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이동평균선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(VMA): 5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일에서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700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일까지의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다양한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기간에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따른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가격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및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거래량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이동평균선을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활용하여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시장의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추세와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변동성을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분석하였다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06240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최고점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및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최저점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데이터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: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과거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365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180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90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30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동안의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최고가와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최저가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정보를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추가하여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에이전트가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주가의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과거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변동성을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학습할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있도록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하였다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06240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기타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데이터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: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사상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최고가와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최저가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정보를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반영하여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보다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정밀한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예측이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가능하도록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하였다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>
              <a:lnSpc>
                <a:spcPct val="10624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 </a:t>
            </a:r>
          </a:p>
          <a:p>
            <a:pPr algn="l" lvl="0">
              <a:lnSpc>
                <a:spcPct val="106240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최종적으로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모델의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최적화를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위해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랜덤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시드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(seed)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값을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조정하였다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엡실론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탐험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과정에서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발생하는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랜덤성을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보정하여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동일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조건에서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동일한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결과를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얻을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있도록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하였고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이를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통해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모델의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일관성과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안정성을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높이며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실험에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사용한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데이터들에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대해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가장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우수한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성능을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보인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시드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값을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채택하여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최적화된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모델을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구성하였다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1320800"/>
            <a:ext cx="18288000" cy="8648700"/>
          </a:xfrm>
          <a:prstGeom prst="rect">
            <a:avLst/>
          </a:prstGeom>
          <a:effectLst>
            <a:outerShdw dir="5400000" dist="0" blurRad="744161">
              <a:srgbClr val="000000">
                <a:alpha val="19000"/>
              </a:srgbClr>
            </a:outerShdw>
          </a:effectLst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0" y="3276600"/>
            <a:ext cx="8597900" cy="49276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5443200" y="9702800"/>
            <a:ext cx="2755900" cy="3429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321300" y="1625600"/>
            <a:ext cx="7785100" cy="469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삼성전자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기아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SK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하이닉스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vs KOSPI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지수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수익률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비교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96000" y="622300"/>
            <a:ext cx="60833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800" b="false" i="false" u="none" strike="noStrike" spc="-100">
                <a:solidFill>
                  <a:srgbClr val="424835"/>
                </a:solidFill>
                <a:ea typeface="NanumBarunGothic"/>
              </a:rPr>
              <a:t>실험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anumBarunGothic"/>
              </a:rPr>
              <a:t>결과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65300" y="2590800"/>
            <a:ext cx="6235700" cy="914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분석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anumBarunGothic"/>
              </a:rPr>
              <a:t>결과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anumBarunGothic"/>
              </a:rPr>
              <a:t> 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97900" y="2870200"/>
            <a:ext cx="9499600" cy="7112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04580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그래프는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2023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년부터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2024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년까지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삼성전자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기아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SK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하이닉스의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수익률을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KOSPI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지수와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비교한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결과를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보여준다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각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종목의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매수와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매도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시점을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표시하였으며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이를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통해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강화학습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모델이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각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주식의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거래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타이밍을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어떻게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 </a:t>
            </a:r>
          </a:p>
          <a:p>
            <a:pPr algn="l" lvl="0">
              <a:lnSpc>
                <a:spcPct val="104580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결정했는지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확인할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있다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04580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삼성전자는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상대적으로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안정적인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수익률을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보였으며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KOSPI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지수와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유사한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움직임을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나타냈다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04580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기아는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변동성이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크지만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중간중간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수익률을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기록하는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경향이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있다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 indent="-342900" marL="342900">
              <a:lnSpc>
                <a:spcPct val="104580"/>
              </a:lnSpc>
              <a:buClr>
                <a:srgbClr val="000000"/>
              </a:buClr>
              <a:buFont typeface="Arial"/>
              <a:buChar char="●"/>
            </a:pP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SK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하이닉스는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가장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높은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수익률을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기록한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종목으로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특히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특정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시점에서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급격한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상승과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하락을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반복하며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다른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종목들과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차별화된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움직임을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보였다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>
              <a:lnSpc>
                <a:spcPct val="10458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 2023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초반에는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소량의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주식을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분할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매수하여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상승장에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대응하는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모습을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보여주었으며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특히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2023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5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월과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6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월에는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주가의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급등락에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맞춰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각각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 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매도와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매수를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결정하여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,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모델이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학습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과정에서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실제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시장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상황에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맞는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결정을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내릴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있음을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확인할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있다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  <a:p>
            <a:pPr algn="l" lvl="0">
              <a:lnSpc>
                <a:spcPct val="104580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또한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2024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7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월에는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다량의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주식을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매도하며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하락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추세를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미리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예측한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행동을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보여주었다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실제로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매도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주가가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급락하는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모습을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통해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모델이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우수한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리스크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관리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능력을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발휘하였음을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알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수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NanumBarunGothic"/>
              </a:rPr>
              <a:t>있다</a:t>
            </a:r>
            <a:r>
              <a:rPr lang="en-US" sz="2500" b="false" i="false" u="none" strike="noStrike">
                <a:solidFill>
                  <a:srgbClr val="000000"/>
                </a:solidFill>
                <a:latin typeface="NanumBarunGothic"/>
              </a:rPr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1689100"/>
            <a:ext cx="18288000" cy="7023100"/>
          </a:xfrm>
          <a:prstGeom prst="rect">
            <a:avLst/>
          </a:prstGeom>
          <a:effectLst>
            <a:outerShdw dir="5400000" dist="0" blurRad="491667">
              <a:srgbClr val="000000">
                <a:alpha val="19000"/>
              </a:srgbClr>
            </a:outerShdw>
          </a:effectLst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0">
            <a:off x="13487400" y="1689100"/>
            <a:ext cx="4800600" cy="7023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5400000">
            <a:off x="5638800" y="5207000"/>
            <a:ext cx="69723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5400000">
            <a:off x="1333500" y="5207000"/>
            <a:ext cx="6972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443200" y="9702800"/>
            <a:ext cx="2755900" cy="3429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3893800" y="2006600"/>
            <a:ext cx="39497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결론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09100" y="2006600"/>
            <a:ext cx="39497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한계점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및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향후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방향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57800" y="2006600"/>
            <a:ext cx="39497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연구의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기여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42900" y="2006600"/>
            <a:ext cx="39497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연구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결과</a:t>
            </a:r>
            <a:r>
              <a:rPr lang="en-US" sz="24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2400" b="false" i="false" u="none" strike="noStrike" spc="-100">
                <a:solidFill>
                  <a:srgbClr val="424835"/>
                </a:solidFill>
                <a:ea typeface="Noto Sans CJK KR Bold"/>
              </a:rPr>
              <a:t>요약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96000" y="622300"/>
            <a:ext cx="60833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결론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및</a:t>
            </a:r>
            <a:r>
              <a:rPr lang="en-US" sz="3800" b="false" i="false" u="none" strike="noStrike" spc="-100">
                <a:solidFill>
                  <a:srgbClr val="424835"/>
                </a:solidFill>
                <a:latin typeface="Noto Sans CJK KR Bold"/>
              </a:rPr>
              <a:t> </a:t>
            </a:r>
            <a:r>
              <a:rPr lang="ko-KR" sz="3800" b="false" i="false" u="none" strike="noStrike" spc="-100">
                <a:solidFill>
                  <a:srgbClr val="424835"/>
                </a:solidFill>
                <a:ea typeface="Noto Sans CJK KR Bold"/>
              </a:rPr>
              <a:t>고찰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42900" y="3035300"/>
            <a:ext cx="4216400" cy="4838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본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연구에서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설정한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세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가지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가설들이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유의미한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결과로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나타났다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. 3C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알고리즘은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주가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데이터의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복잡한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패턴을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학습하고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실시간으로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변동성에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적응하여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높은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누적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수익률을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보였으며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모델은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급격한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시장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변동이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발생하는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상황에서도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적절한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의사결정을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내려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손실을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최소화하고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안정적인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수익을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유지할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수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있었다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. 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67300" y="3035300"/>
            <a:ext cx="3949700" cy="4838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본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연구는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강화학습을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거래에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적용함으로써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기존의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기술적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분석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방법에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비해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보다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혁신적이고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적응성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높은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거래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전략을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제시하였다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.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이는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금융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분야에서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인공지능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기술의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응용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가능성을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확장하는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데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기여하며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향후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AI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기반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투자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시스템의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실용화에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중요한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기반이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될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것이다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23400" y="3035300"/>
            <a:ext cx="3949700" cy="5334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기아에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사용한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모델을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유사한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sk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하이닉스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등의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상승이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큰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종목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(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흐름이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비슷한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종목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)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에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투자하면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비슷한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결과를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보이지만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변동성이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크면서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박스권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하락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흐름을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보이는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종목에는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긍정적인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수익을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기대하기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어렵다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. </a:t>
            </a:r>
          </a:p>
          <a:p>
            <a:pPr algn="l" lvl="0">
              <a:lnSpc>
                <a:spcPct val="124499"/>
              </a:lnSpc>
            </a:pP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향후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연구에서는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동일한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데이터로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변동성이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큰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흐름을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보이는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종목들에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대해서는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학습을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진행해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보아야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600" b="false" i="false" u="none" strike="noStrike" spc="-100">
                <a:solidFill>
                  <a:srgbClr val="424835"/>
                </a:solidFill>
                <a:ea typeface="NanumBarunGothic"/>
              </a:rPr>
              <a:t>한다</a:t>
            </a:r>
            <a:r>
              <a:rPr lang="en-US" sz="2600" b="false" i="false" u="none" strike="noStrike" spc="-100">
                <a:solidFill>
                  <a:srgbClr val="424835"/>
                </a:solidFill>
                <a:latin typeface="NanumBarunGothic"/>
              </a:rPr>
              <a:t>. 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830300" y="3035300"/>
            <a:ext cx="3886200" cy="284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결론적으로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본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연구를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통해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강화학습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기반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AI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트레이딩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시스템의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유용성을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확인하였으며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,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이는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주식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시장에서의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효과적인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거래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전략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수립에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기여할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수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있음을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 </a:t>
            </a:r>
            <a:r>
              <a:rPr lang="ko-KR" sz="2500" b="false" i="false" u="none" strike="noStrike" spc="-100">
                <a:solidFill>
                  <a:srgbClr val="424835"/>
                </a:solidFill>
                <a:ea typeface="NanumBarunGothic"/>
              </a:rPr>
              <a:t>입증하였다</a:t>
            </a:r>
            <a:r>
              <a:rPr lang="en-US" sz="2500" b="false" i="false" u="none" strike="noStrike" spc="-100">
                <a:solidFill>
                  <a:srgbClr val="424835"/>
                </a:solidFill>
                <a:latin typeface="NanumBarunGothic"/>
              </a:rPr>
              <a:t>. 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